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Nunito"/>
      <p:regular r:id="rId15"/>
      <p:bold r:id="rId16"/>
      <p:italic r:id="rId17"/>
      <p:boldItalic r:id="rId18"/>
    </p:embeddedFont>
    <p:embeddedFont>
      <p:font typeface="Maven Pro"/>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regular.fntdata"/><Relationship Id="rId14" Type="http://schemas.openxmlformats.org/officeDocument/2006/relationships/slide" Target="slides/slide9.xml"/><Relationship Id="rId17" Type="http://schemas.openxmlformats.org/officeDocument/2006/relationships/font" Target="fonts/Nunito-italic.fntdata"/><Relationship Id="rId16" Type="http://schemas.openxmlformats.org/officeDocument/2006/relationships/font" Target="fonts/Nunito-bold.fntdata"/><Relationship Id="rId5" Type="http://schemas.openxmlformats.org/officeDocument/2006/relationships/notesMaster" Target="notesMasters/notesMaster1.xml"/><Relationship Id="rId19" Type="http://schemas.openxmlformats.org/officeDocument/2006/relationships/font" Target="fonts/MavenPro-regular.fntdata"/><Relationship Id="rId6" Type="http://schemas.openxmlformats.org/officeDocument/2006/relationships/slide" Target="slides/slide1.xml"/><Relationship Id="rId18" Type="http://schemas.openxmlformats.org/officeDocument/2006/relationships/font" Target="fonts/Nuni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d00f1ddd69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d00f1ddd69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d00f1ddd69_0_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d00f1ddd69_0_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d00f1ddd69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d00f1ddd69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d00f1ddd69_0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d00f1ddd69_0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d00f1ddd69_0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d00f1ddd69_0_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d00f1ddd69_0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d00f1ddd69_0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d00f1ddd69_0_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d00f1ddd69_0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d319aad24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d319aad24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bambatravel.com/" TargetMode="External"/><Relationship Id="rId4" Type="http://schemas.openxmlformats.org/officeDocument/2006/relationships/hyperlink" Target="https://wildlandtrekking.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drive.google.com/file/d/1UVx-N_NTeONjVW77FbWRIIHd9AWY6w-C/view?usp=sharin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79" name="Google Shape;279;p13"/>
          <p:cNvPicPr preferRelativeResize="0"/>
          <p:nvPr/>
        </p:nvPicPr>
        <p:blipFill>
          <a:blip r:embed="rId3">
            <a:alphaModFix/>
          </a:blip>
          <a:stretch>
            <a:fillRect/>
          </a:stretch>
        </p:blipFill>
        <p:spPr>
          <a:xfrm>
            <a:off x="-31" y="0"/>
            <a:ext cx="9144028"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 Study Progress</a:t>
            </a:r>
            <a:endParaRPr/>
          </a:p>
        </p:txBody>
      </p:sp>
      <p:sp>
        <p:nvSpPr>
          <p:cNvPr id="285" name="Google Shape;285;p14"/>
          <p:cNvSpPr txBox="1"/>
          <p:nvPr>
            <p:ph idx="1" type="body"/>
          </p:nvPr>
        </p:nvSpPr>
        <p:spPr>
          <a:xfrm>
            <a:off x="1303813" y="14514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user study focused on effective implementation of sound localization. Users were presented a sample audio using sounds that will be found within our final product, and asked questions about what direction they heard specific sounds from. </a:t>
            </a:r>
            <a:endParaRPr/>
          </a:p>
          <a:p>
            <a:pPr indent="0" lvl="0" marL="0" rtl="0" algn="l">
              <a:spcBef>
                <a:spcPts val="1200"/>
              </a:spcBef>
              <a:spcAft>
                <a:spcPts val="0"/>
              </a:spcAft>
              <a:buNone/>
            </a:pPr>
            <a:r>
              <a:rPr lang="en"/>
              <a:t>Five participants were surveyed, and all five were able to effectively determine the direction from which each prominent sound was played.</a:t>
            </a:r>
            <a:endParaRPr/>
          </a:p>
          <a:p>
            <a:pPr indent="0" lvl="0" marL="0" rtl="0" algn="l">
              <a:spcBef>
                <a:spcPts val="1200"/>
              </a:spcBef>
              <a:spcAft>
                <a:spcPts val="0"/>
              </a:spcAft>
              <a:buNone/>
            </a:pPr>
            <a:r>
              <a:rPr lang="en"/>
              <a:t>The prompt was given to each participant, providing context for the scene in which the </a:t>
            </a:r>
            <a:r>
              <a:rPr lang="en"/>
              <a:t>audio</a:t>
            </a:r>
            <a:r>
              <a:rPr lang="en"/>
              <a:t> takes place: </a:t>
            </a:r>
            <a:endParaRPr/>
          </a:p>
          <a:p>
            <a:pPr indent="0" lvl="0" marL="0" rtl="0" algn="l">
              <a:spcBef>
                <a:spcPts val="1200"/>
              </a:spcBef>
              <a:spcAft>
                <a:spcPts val="1200"/>
              </a:spcAft>
              <a:buNone/>
            </a:pPr>
            <a:r>
              <a:t/>
            </a:r>
            <a:endParaRPr/>
          </a:p>
        </p:txBody>
      </p:sp>
      <p:pic>
        <p:nvPicPr>
          <p:cNvPr id="286" name="Google Shape;286;p14"/>
          <p:cNvPicPr preferRelativeResize="0"/>
          <p:nvPr/>
        </p:nvPicPr>
        <p:blipFill>
          <a:blip r:embed="rId3">
            <a:alphaModFix/>
          </a:blip>
          <a:stretch>
            <a:fillRect/>
          </a:stretch>
        </p:blipFill>
        <p:spPr>
          <a:xfrm>
            <a:off x="1438825" y="3496025"/>
            <a:ext cx="6266350" cy="713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15"/>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Companies and Institutions that may potentially be </a:t>
            </a:r>
            <a:r>
              <a:rPr lang="en"/>
              <a:t>interested</a:t>
            </a:r>
            <a:r>
              <a:rPr lang="en"/>
              <a:t> </a:t>
            </a:r>
            <a:endParaRPr/>
          </a:p>
        </p:txBody>
      </p:sp>
      <p:sp>
        <p:nvSpPr>
          <p:cNvPr id="292" name="Google Shape;292;p15"/>
          <p:cNvSpPr txBox="1"/>
          <p:nvPr>
            <p:ph idx="1" type="body"/>
          </p:nvPr>
        </p:nvSpPr>
        <p:spPr>
          <a:xfrm>
            <a:off x="1303800" y="2272200"/>
            <a:ext cx="7030500" cy="2541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Hiking and Trekking Tour Companies would have significant reason to be interested in our application. They could allow users to sample the experience they would have embarking on a trip of their choice through an immersive audio experience. They could also opt to add a visual aspect as well to enhance the immersion.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Some companies that may be interested are </a:t>
            </a:r>
            <a:endParaRPr/>
          </a:p>
          <a:p>
            <a:pPr indent="-311150" lvl="0" marL="457200" rtl="0" algn="l">
              <a:spcBef>
                <a:spcPts val="1200"/>
              </a:spcBef>
              <a:spcAft>
                <a:spcPts val="0"/>
              </a:spcAft>
              <a:buSzPts val="1300"/>
              <a:buChar char="●"/>
            </a:pPr>
            <a:r>
              <a:rPr lang="en"/>
              <a:t>Bamba Travel Adventures (</a:t>
            </a:r>
            <a:r>
              <a:rPr lang="en" u="sng">
                <a:solidFill>
                  <a:schemeClr val="hlink"/>
                </a:solidFill>
                <a:hlinkClick r:id="rId3"/>
              </a:rPr>
              <a:t>https://bambatravel.com/</a:t>
            </a:r>
            <a:r>
              <a:rPr lang="en"/>
              <a:t>)</a:t>
            </a:r>
            <a:endParaRPr/>
          </a:p>
          <a:p>
            <a:pPr indent="-311150" lvl="0" marL="457200" rtl="0" algn="l">
              <a:spcBef>
                <a:spcPts val="0"/>
              </a:spcBef>
              <a:spcAft>
                <a:spcPts val="0"/>
              </a:spcAft>
              <a:buSzPts val="1300"/>
              <a:buChar char="●"/>
            </a:pPr>
            <a:r>
              <a:rPr lang="en"/>
              <a:t>Wildland Trekking (</a:t>
            </a:r>
            <a:r>
              <a:rPr lang="en" u="sng">
                <a:solidFill>
                  <a:schemeClr val="hlink"/>
                </a:solidFill>
                <a:hlinkClick r:id="rId4"/>
              </a:rPr>
              <a:t>https://wildlandtrekking.com/</a:t>
            </a:r>
            <a:r>
              <a:rPr lang="en"/>
              <a:t>)</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Addition to Already Existing System</a:t>
            </a:r>
            <a:endParaRPr/>
          </a:p>
        </p:txBody>
      </p:sp>
      <p:sp>
        <p:nvSpPr>
          <p:cNvPr id="298" name="Google Shape;298;p16"/>
          <p:cNvSpPr txBox="1"/>
          <p:nvPr>
            <p:ph idx="1" type="body"/>
          </p:nvPr>
        </p:nvSpPr>
        <p:spPr>
          <a:xfrm>
            <a:off x="1303800" y="1410825"/>
            <a:ext cx="7030500" cy="3208800"/>
          </a:xfrm>
          <a:prstGeom prst="rect">
            <a:avLst/>
          </a:prstGeom>
        </p:spPr>
        <p:txBody>
          <a:bodyPr anchorCtr="0" anchor="t" bIns="91425" lIns="91425" spcFirstLastPara="1" rIns="91425" wrap="square" tIns="91425">
            <a:normAutofit fontScale="85000" lnSpcReduction="20000"/>
          </a:bodyPr>
          <a:lstStyle/>
          <a:p>
            <a:pPr indent="0" lvl="0" marL="0" rtl="0" algn="l">
              <a:lnSpc>
                <a:spcPct val="150000"/>
              </a:lnSpc>
              <a:spcBef>
                <a:spcPts val="0"/>
              </a:spcBef>
              <a:spcAft>
                <a:spcPts val="0"/>
              </a:spcAft>
              <a:buNone/>
            </a:pPr>
            <a:r>
              <a:rPr lang="en"/>
              <a:t>Currently, if one wants to go “hiking” without going outdoors their only option is to watch Youtube videos of users doing nature walks. However, this is a very basic way of experiencing nature virtually. Our program improves this in several </a:t>
            </a:r>
            <a:r>
              <a:rPr lang="en"/>
              <a:t>significant</a:t>
            </a:r>
            <a:r>
              <a:rPr lang="en"/>
              <a:t> ways. </a:t>
            </a:r>
            <a:endParaRPr/>
          </a:p>
          <a:p>
            <a:pPr indent="0" lvl="0" marL="0" rtl="0" algn="l">
              <a:spcBef>
                <a:spcPts val="1200"/>
              </a:spcBef>
              <a:spcAft>
                <a:spcPts val="0"/>
              </a:spcAft>
              <a:buNone/>
            </a:pPr>
            <a:r>
              <a:t/>
            </a:r>
            <a:endParaRPr/>
          </a:p>
          <a:p>
            <a:pPr indent="-298767" lvl="0" marL="457200" rtl="0" algn="l">
              <a:lnSpc>
                <a:spcPct val="150000"/>
              </a:lnSpc>
              <a:spcBef>
                <a:spcPts val="1200"/>
              </a:spcBef>
              <a:spcAft>
                <a:spcPts val="0"/>
              </a:spcAft>
              <a:buSzPct val="100000"/>
              <a:buChar char="●"/>
            </a:pPr>
            <a:r>
              <a:rPr lang="en"/>
              <a:t>Users can reach forks in the road, and choose which path they would like to go on. This adds to immersion and gives the user some freedom of choice rather than having them on rails. </a:t>
            </a:r>
            <a:endParaRPr/>
          </a:p>
          <a:p>
            <a:pPr indent="-298767" lvl="0" marL="457200" rtl="0" algn="l">
              <a:lnSpc>
                <a:spcPct val="150000"/>
              </a:lnSpc>
              <a:spcBef>
                <a:spcPts val="0"/>
              </a:spcBef>
              <a:spcAft>
                <a:spcPts val="0"/>
              </a:spcAft>
              <a:buSzPct val="100000"/>
              <a:buChar char="●"/>
            </a:pPr>
            <a:r>
              <a:rPr lang="en"/>
              <a:t>The sound users hear are all processed to be 3D audio, so the users will hear noises that appear from different sides of their heads, making the audio experience much more </a:t>
            </a:r>
            <a:r>
              <a:rPr lang="en"/>
              <a:t>realistic.</a:t>
            </a:r>
            <a:endParaRPr/>
          </a:p>
          <a:p>
            <a:pPr indent="-298767" lvl="0" marL="457200" rtl="0" algn="l">
              <a:lnSpc>
                <a:spcPct val="150000"/>
              </a:lnSpc>
              <a:spcBef>
                <a:spcPts val="0"/>
              </a:spcBef>
              <a:spcAft>
                <a:spcPts val="0"/>
              </a:spcAft>
              <a:buSzPct val="100000"/>
              <a:buChar char="●"/>
            </a:pPr>
            <a:r>
              <a:rPr lang="en"/>
              <a:t>Since our program is a virtual environment rather than a video where one is walking through actual wilderness, users can travel through different biomes quicker than they would change in real life, allowing for a more fun and varied experience.</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Future Steps</a:t>
            </a:r>
            <a:endParaRPr/>
          </a:p>
        </p:txBody>
      </p:sp>
      <p:sp>
        <p:nvSpPr>
          <p:cNvPr id="304" name="Google Shape;304;p17"/>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Given another semester to continue to work on this project, we would mainly focus on expanding the scope of the program. Things we would like to do are</a:t>
            </a:r>
            <a:endParaRPr/>
          </a:p>
          <a:p>
            <a:pPr indent="-311150" lvl="0" marL="457200" rtl="0" algn="l">
              <a:spcBef>
                <a:spcPts val="1200"/>
              </a:spcBef>
              <a:spcAft>
                <a:spcPts val="0"/>
              </a:spcAft>
              <a:buSzPts val="1300"/>
              <a:buChar char="●"/>
            </a:pPr>
            <a:r>
              <a:rPr lang="en"/>
              <a:t>Increase the size of the map</a:t>
            </a:r>
            <a:endParaRPr/>
          </a:p>
          <a:p>
            <a:pPr indent="-311150" lvl="0" marL="457200" rtl="0" algn="l">
              <a:spcBef>
                <a:spcPts val="0"/>
              </a:spcBef>
              <a:spcAft>
                <a:spcPts val="0"/>
              </a:spcAft>
              <a:buSzPts val="1300"/>
              <a:buChar char="●"/>
            </a:pPr>
            <a:r>
              <a:rPr lang="en"/>
              <a:t>Add an additional biome</a:t>
            </a:r>
            <a:endParaRPr/>
          </a:p>
          <a:p>
            <a:pPr indent="-311150" lvl="0" marL="457200" rtl="0" algn="l">
              <a:spcBef>
                <a:spcPts val="0"/>
              </a:spcBef>
              <a:spcAft>
                <a:spcPts val="0"/>
              </a:spcAft>
              <a:buSzPts val="1300"/>
              <a:buChar char="●"/>
            </a:pPr>
            <a:r>
              <a:rPr lang="en"/>
              <a:t>Allow functionality for the user to move </a:t>
            </a:r>
            <a:r>
              <a:rPr lang="en"/>
              <a:t>backwards</a:t>
            </a:r>
            <a:r>
              <a:rPr lang="en"/>
              <a:t> on the trail</a:t>
            </a:r>
            <a:endParaRPr/>
          </a:p>
          <a:p>
            <a:pPr indent="-311150" lvl="0" marL="457200" rtl="0" algn="l">
              <a:spcBef>
                <a:spcPts val="0"/>
              </a:spcBef>
              <a:spcAft>
                <a:spcPts val="0"/>
              </a:spcAft>
              <a:buSzPts val="1300"/>
              <a:buChar char="●"/>
            </a:pPr>
            <a:r>
              <a:rPr lang="en"/>
              <a:t>Create an option for users to hear a tour guide with a relaxing voice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“Sky is the Limit” Steps</a:t>
            </a:r>
            <a:endParaRPr/>
          </a:p>
        </p:txBody>
      </p:sp>
      <p:sp>
        <p:nvSpPr>
          <p:cNvPr id="310" name="Google Shape;310;p1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Given infinite time and resources to continue work on this project, we would like to greatly increase the replayability of this program. Some things we would want to add are</a:t>
            </a:r>
            <a:endParaRPr/>
          </a:p>
          <a:p>
            <a:pPr indent="-311150" lvl="0" marL="457200" rtl="0" algn="l">
              <a:spcBef>
                <a:spcPts val="1200"/>
              </a:spcBef>
              <a:spcAft>
                <a:spcPts val="0"/>
              </a:spcAft>
              <a:buSzPts val="1300"/>
              <a:buChar char="●"/>
            </a:pPr>
            <a:r>
              <a:rPr lang="en"/>
              <a:t>Randomized animal noises, with </a:t>
            </a:r>
            <a:r>
              <a:rPr lang="en"/>
              <a:t>occasional</a:t>
            </a:r>
            <a:r>
              <a:rPr lang="en"/>
              <a:t> rare animal encounters</a:t>
            </a:r>
            <a:endParaRPr/>
          </a:p>
          <a:p>
            <a:pPr indent="-311150" lvl="0" marL="457200" rtl="0" algn="l">
              <a:spcBef>
                <a:spcPts val="0"/>
              </a:spcBef>
              <a:spcAft>
                <a:spcPts val="0"/>
              </a:spcAft>
              <a:buSzPts val="1300"/>
              <a:buChar char="●"/>
            </a:pPr>
            <a:r>
              <a:rPr lang="en"/>
              <a:t>Additional maps for users to choose from</a:t>
            </a:r>
            <a:endParaRPr/>
          </a:p>
          <a:p>
            <a:pPr indent="-311150" lvl="0" marL="457200" rtl="0" algn="l">
              <a:spcBef>
                <a:spcPts val="0"/>
              </a:spcBef>
              <a:spcAft>
                <a:spcPts val="0"/>
              </a:spcAft>
              <a:buSzPts val="1300"/>
              <a:buChar char="●"/>
            </a:pPr>
            <a:r>
              <a:rPr lang="en"/>
              <a:t>“Fun Biomes” with unique noises such as an alien planet </a:t>
            </a:r>
            <a:endParaRPr/>
          </a:p>
          <a:p>
            <a:pPr indent="-311150" lvl="0" marL="457200" rtl="0" algn="l">
              <a:spcBef>
                <a:spcPts val="0"/>
              </a:spcBef>
              <a:spcAft>
                <a:spcPts val="0"/>
              </a:spcAft>
              <a:buSzPts val="1300"/>
              <a:buChar char="●"/>
            </a:pPr>
            <a:r>
              <a:rPr lang="en"/>
              <a:t>An enhanced visual interface, with potential </a:t>
            </a:r>
            <a:r>
              <a:rPr lang="en"/>
              <a:t>compatibility</a:t>
            </a:r>
            <a:r>
              <a:rPr lang="en"/>
              <a:t> with Virtual Reality headsets such as the HTC Vive.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Challenges Faced</a:t>
            </a:r>
            <a:endParaRPr/>
          </a:p>
        </p:txBody>
      </p:sp>
      <p:sp>
        <p:nvSpPr>
          <p:cNvPr id="316" name="Google Shape;316;p19"/>
          <p:cNvSpPr txBox="1"/>
          <p:nvPr>
            <p:ph idx="1" type="body"/>
          </p:nvPr>
        </p:nvSpPr>
        <p:spPr>
          <a:xfrm>
            <a:off x="1303800" y="1990050"/>
            <a:ext cx="7030500" cy="2556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t>Anticipated Challenges</a:t>
            </a:r>
            <a:r>
              <a:rPr i="1" lang="en"/>
              <a:t> </a:t>
            </a:r>
            <a:r>
              <a:rPr lang="en"/>
              <a:t>- Two of our three group members had no experience programming in Python, so we knew we would have to educate ourselves on how to code in the language for this project.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u="sng"/>
              <a:t>Unanticipated Challenges</a:t>
            </a:r>
            <a:r>
              <a:rPr lang="en"/>
              <a:t> - An unanticipated challenge we faced was not owning a version of Matlab compatible with Python. We created audio files in Matlab and planned to have them play through Python, but the UFapps version of Matlab did not have this functionality. Therefore, a group member had to purchase a special Matlab student license.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0"/>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Development Progress</a:t>
            </a:r>
            <a:endParaRPr/>
          </a:p>
        </p:txBody>
      </p:sp>
      <p:sp>
        <p:nvSpPr>
          <p:cNvPr id="322" name="Google Shape;322;p20"/>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this stage in development, about half of our 3D audio has been generated, and assigned to a certain trail within our map. As the user progresses through the trails and decides their chosen path, they will experience different audio than other users. </a:t>
            </a:r>
            <a:r>
              <a:rPr lang="en"/>
              <a:t>In</a:t>
            </a:r>
            <a:r>
              <a:rPr lang="en"/>
              <a:t> total, there will be four unique trails for users to experience, each taking about 10 minutes to hike.</a:t>
            </a:r>
            <a:endParaRPr/>
          </a:p>
        </p:txBody>
      </p:sp>
      <p:pic>
        <p:nvPicPr>
          <p:cNvPr id="323" name="Google Shape;323;p20"/>
          <p:cNvPicPr preferRelativeResize="0"/>
          <p:nvPr/>
        </p:nvPicPr>
        <p:blipFill>
          <a:blip r:embed="rId3">
            <a:alphaModFix/>
          </a:blip>
          <a:stretch>
            <a:fillRect/>
          </a:stretch>
        </p:blipFill>
        <p:spPr>
          <a:xfrm>
            <a:off x="4615800" y="662200"/>
            <a:ext cx="4223401" cy="4223401"/>
          </a:xfrm>
          <a:prstGeom prst="rect">
            <a:avLst/>
          </a:prstGeom>
          <a:noFill/>
          <a:ln>
            <a:noFill/>
          </a:ln>
        </p:spPr>
      </p:pic>
      <p:sp>
        <p:nvSpPr>
          <p:cNvPr id="324" name="Google Shape;324;p20"/>
          <p:cNvSpPr txBox="1"/>
          <p:nvPr/>
        </p:nvSpPr>
        <p:spPr>
          <a:xfrm>
            <a:off x="5279175" y="4489775"/>
            <a:ext cx="3757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latin typeface="Nunito"/>
                <a:ea typeface="Nunito"/>
                <a:cs typeface="Nunito"/>
                <a:sym typeface="Nunito"/>
              </a:rPr>
              <a:t>Topographic map that the user will hike through.</a:t>
            </a:r>
            <a:endParaRPr sz="800">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 Demo</a:t>
            </a:r>
            <a:endParaRPr/>
          </a:p>
        </p:txBody>
      </p:sp>
      <p:sp>
        <p:nvSpPr>
          <p:cNvPr id="330" name="Google Shape;330;p21"/>
          <p:cNvSpPr txBox="1"/>
          <p:nvPr>
            <p:ph idx="1" type="body"/>
          </p:nvPr>
        </p:nvSpPr>
        <p:spPr>
          <a:xfrm>
            <a:off x="1303800" y="1529475"/>
            <a:ext cx="7030500" cy="3002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https://drive.google.com/file/d/1UVx-N_NTeONjVW77FbWRIIHd9AWY6w-C/view?usp=sharing</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